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</p:sldMasterIdLst>
  <p:notesMasterIdLst>
    <p:notesMasterId r:id="rId7"/>
  </p:notesMasterIdLst>
  <p:sldIdLst>
    <p:sldId id="257" r:id="rId2"/>
    <p:sldId id="258" r:id="rId3"/>
    <p:sldId id="261" r:id="rId4"/>
    <p:sldId id="262" r:id="rId5"/>
    <p:sldId id="263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3300"/>
    <a:srgbClr val="00E5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0D111D-EDAD-4518-AFF1-94E422739822}" type="datetimeFigureOut">
              <a:rPr kumimoji="1" lang="ja-JP" altLang="en-US" smtClean="0"/>
              <a:t>2025/10/21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B5FE7DB-6A2A-4132-8251-99E75B819AFB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6435719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7992680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602650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8531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39780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1041336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0915326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04411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044978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125079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483052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31638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3049705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7433322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697780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913562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6381243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191763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DA38F49-B3E2-4BF0-BEC7-C30D34ABBB8D}" type="datetime1">
              <a:rPr lang="en-US" smtClean="0"/>
              <a:t>10/21/2025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70C12960-6E85-460F-B6E3-5B82CB31AF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88071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  <p:sldLayoutId id="2147483798" r:id="rId12"/>
    <p:sldLayoutId id="2147483799" r:id="rId13"/>
    <p:sldLayoutId id="2147483800" r:id="rId14"/>
    <p:sldLayoutId id="2147483801" r:id="rId15"/>
    <p:sldLayoutId id="2147483802" r:id="rId16"/>
    <p:sldLayoutId id="2147483803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kumimoji="1"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5632DC6-0512-3B9A-DA52-D7DFF66251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13C1A78D-7639-09E5-B9AB-27412F152389}"/>
              </a:ext>
            </a:extLst>
          </p:cNvPr>
          <p:cNvSpPr/>
          <p:nvPr/>
        </p:nvSpPr>
        <p:spPr>
          <a:xfrm>
            <a:off x="554181" y="406400"/>
            <a:ext cx="11083637" cy="59389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</a:t>
            </a:r>
          </a:p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	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作品名 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: Colorful Fighter(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カラフルファイター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	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ジャンル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: 2D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対戦格闘</a:t>
            </a:r>
            <a:endParaRPr kumimoji="1" lang="en-US" altLang="ja-JP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	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開発期間 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: 2024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年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11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月 ～ 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2025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年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2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月 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(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合計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3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ヶ月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	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開発環境 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lang="en-US" altLang="ja-JP" sz="2400" dirty="0">
                <a:solidFill>
                  <a:schemeClr val="tx1"/>
                </a:solidFill>
                <a:latin typeface="+mn-ea"/>
              </a:rPr>
              <a:t>Visual Studio 2022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、</a:t>
            </a:r>
            <a:r>
              <a:rPr lang="en-US" altLang="ja-JP" sz="2400" dirty="0">
                <a:solidFill>
                  <a:schemeClr val="tx1"/>
                </a:solidFill>
                <a:latin typeface="+mn-ea"/>
              </a:rPr>
              <a:t>DX</a:t>
            </a:r>
            <a:r>
              <a:rPr lang="ja-JP" altLang="en-US" sz="2400" dirty="0">
                <a:solidFill>
                  <a:schemeClr val="tx1"/>
                </a:solidFill>
                <a:latin typeface="+mn-ea"/>
              </a:rPr>
              <a:t>ライブラリ</a:t>
            </a:r>
            <a:endParaRPr lang="en-US" altLang="ja-JP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	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言語 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	: C++</a:t>
            </a:r>
          </a:p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	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開発人数 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: 1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人</a:t>
            </a:r>
            <a:endParaRPr kumimoji="1" lang="en-US" altLang="ja-JP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	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担当箇所 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: 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プログラム全般</a:t>
            </a:r>
            <a:endParaRPr kumimoji="1" lang="en-US" altLang="ja-JP" sz="2400" dirty="0">
              <a:solidFill>
                <a:schemeClr val="tx1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	</a:t>
            </a:r>
            <a:r>
              <a:rPr kumimoji="1" lang="ja-JP" altLang="en-US" sz="2400" dirty="0">
                <a:solidFill>
                  <a:schemeClr val="tx1"/>
                </a:solidFill>
                <a:latin typeface="+mn-ea"/>
              </a:rPr>
              <a:t>動作環境 </a:t>
            </a: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: Windows</a:t>
            </a:r>
          </a:p>
        </p:txBody>
      </p:sp>
      <p:pic>
        <p:nvPicPr>
          <p:cNvPr id="3" name="図 2" descr="屋外, 草, 記号, ストリー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47E45C7-79DD-6825-EFB1-BE50FFE57E8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8219" y="2708209"/>
            <a:ext cx="2459288" cy="31970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8702959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B37237-AB6F-3DBE-AE67-89C7B38DD5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E996A838-8CD1-11E9-D22B-8F72A1F56E18}"/>
              </a:ext>
            </a:extLst>
          </p:cNvPr>
          <p:cNvSpPr/>
          <p:nvPr/>
        </p:nvSpPr>
        <p:spPr>
          <a:xfrm>
            <a:off x="554181" y="406400"/>
            <a:ext cx="11083637" cy="59389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</a:t>
            </a:r>
            <a:r>
              <a:rPr kumimoji="1" lang="ja-JP" altLang="en-US" sz="3200" dirty="0">
                <a:solidFill>
                  <a:schemeClr val="tx1"/>
                </a:solidFill>
                <a:latin typeface="+mn-ea"/>
              </a:rPr>
              <a:t>ゲーム概要</a:t>
            </a:r>
            <a:endParaRPr kumimoji="1" lang="en-US" altLang="ja-JP" sz="2400" dirty="0">
              <a:solidFill>
                <a:schemeClr val="tx1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200" dirty="0">
                <a:solidFill>
                  <a:schemeClr val="tx1"/>
                </a:solidFill>
                <a:latin typeface="+mn-ea"/>
              </a:rPr>
              <a:t>ストリートファイター</a:t>
            </a:r>
            <a:r>
              <a:rPr kumimoji="1" lang="en-US" altLang="ja-JP" sz="2200" dirty="0">
                <a:solidFill>
                  <a:schemeClr val="tx1"/>
                </a:solidFill>
                <a:latin typeface="+mn-ea"/>
              </a:rPr>
              <a:t>2</a:t>
            </a:r>
            <a:r>
              <a:rPr kumimoji="1" lang="ja-JP" altLang="en-US" sz="2200" dirty="0">
                <a:solidFill>
                  <a:schemeClr val="tx1"/>
                </a:solidFill>
                <a:latin typeface="+mn-ea"/>
              </a:rPr>
              <a:t>を参考に制作した</a:t>
            </a:r>
            <a:r>
              <a:rPr kumimoji="1" lang="en-US" altLang="ja-JP" sz="2200" dirty="0">
                <a:solidFill>
                  <a:schemeClr val="tx1"/>
                </a:solidFill>
                <a:latin typeface="+mn-ea"/>
              </a:rPr>
              <a:t>2D</a:t>
            </a:r>
            <a:r>
              <a:rPr kumimoji="1" lang="ja-JP" altLang="en-US" sz="2200" dirty="0">
                <a:solidFill>
                  <a:schemeClr val="tx1"/>
                </a:solidFill>
                <a:latin typeface="+mn-ea"/>
              </a:rPr>
              <a:t>対戦格闘ゲーム</a:t>
            </a:r>
            <a:endParaRPr kumimoji="1" lang="en-US" altLang="ja-JP" sz="2200" dirty="0">
              <a:solidFill>
                <a:schemeClr val="tx1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en-US" altLang="ja-JP" sz="2200" dirty="0">
                <a:solidFill>
                  <a:schemeClr val="tx1"/>
                </a:solidFill>
                <a:latin typeface="+mn-ea"/>
              </a:rPr>
              <a:t>9</a:t>
            </a:r>
            <a:r>
              <a:rPr kumimoji="1" lang="ja-JP" altLang="en-US" sz="2200" dirty="0">
                <a:solidFill>
                  <a:schemeClr val="tx1"/>
                </a:solidFill>
                <a:latin typeface="+mn-ea"/>
              </a:rPr>
              <a:t>つのコマンド技から</a:t>
            </a:r>
            <a:r>
              <a:rPr kumimoji="1" lang="en-US" altLang="ja-JP" sz="2200" dirty="0">
                <a:solidFill>
                  <a:schemeClr val="tx1"/>
                </a:solidFill>
                <a:latin typeface="+mn-ea"/>
              </a:rPr>
              <a:t>3</a:t>
            </a:r>
            <a:r>
              <a:rPr kumimoji="1" lang="ja-JP" altLang="en-US" sz="2200" dirty="0">
                <a:solidFill>
                  <a:schemeClr val="tx1"/>
                </a:solidFill>
                <a:latin typeface="+mn-ea"/>
              </a:rPr>
              <a:t>つを選択し、君だけの最強ファイターを作ろう！</a:t>
            </a:r>
            <a:endParaRPr kumimoji="1" lang="en-US" altLang="ja-JP" sz="2200" dirty="0">
              <a:solidFill>
                <a:schemeClr val="tx1"/>
              </a:solidFill>
              <a:latin typeface="+mn-ea"/>
            </a:endParaRPr>
          </a:p>
          <a:p>
            <a:pPr marL="914400" lvl="1" indent="-457200">
              <a:lnSpc>
                <a:spcPct val="150000"/>
              </a:lnSpc>
              <a:buFont typeface="+mj-lt"/>
              <a:buAutoNum type="arabicPeriod"/>
            </a:pPr>
            <a:r>
              <a:rPr kumimoji="1" lang="ja-JP" altLang="en-US" sz="2200" dirty="0">
                <a:solidFill>
                  <a:schemeClr val="tx1"/>
                </a:solidFill>
                <a:latin typeface="+mn-ea"/>
              </a:rPr>
              <a:t>相手の体力を</a:t>
            </a:r>
            <a:r>
              <a:rPr kumimoji="1" lang="en-US" altLang="ja-JP" sz="2200" dirty="0">
                <a:solidFill>
                  <a:schemeClr val="tx1"/>
                </a:solidFill>
                <a:latin typeface="+mn-ea"/>
              </a:rPr>
              <a:t>0</a:t>
            </a:r>
            <a:r>
              <a:rPr kumimoji="1" lang="ja-JP" altLang="en-US" sz="2200" dirty="0">
                <a:solidFill>
                  <a:schemeClr val="tx1"/>
                </a:solidFill>
                <a:latin typeface="+mn-ea"/>
              </a:rPr>
              <a:t>にしたほうの勝利！</a:t>
            </a:r>
            <a:endParaRPr kumimoji="1" lang="en-US" altLang="ja-JP" sz="2200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4" name="図 3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A5BF8663-6022-6272-4C2F-B1D10C874F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562" y="3116121"/>
            <a:ext cx="4840119" cy="2722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図 7">
            <a:extLst>
              <a:ext uri="{FF2B5EF4-FFF2-40B4-BE49-F238E27FC236}">
                <a16:creationId xmlns:a16="http://schemas.microsoft.com/office/drawing/2014/main" id="{6DF197CF-65E7-D859-FEC3-209B5D19CB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3232"/>
          <a:stretch>
            <a:fillRect/>
          </a:stretch>
        </p:blipFill>
        <p:spPr>
          <a:xfrm>
            <a:off x="6325713" y="3116120"/>
            <a:ext cx="4836096" cy="272256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13927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CAE535A-ABA1-35EE-59E9-D995EAC141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360B9A8B-F2EB-809E-3E81-57B854E3CB58}"/>
              </a:ext>
            </a:extLst>
          </p:cNvPr>
          <p:cNvSpPr/>
          <p:nvPr/>
        </p:nvSpPr>
        <p:spPr>
          <a:xfrm>
            <a:off x="554181" y="406400"/>
            <a:ext cx="11083637" cy="59389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C23A152-24E0-E31B-6C01-3E3934B09F5B}"/>
              </a:ext>
            </a:extLst>
          </p:cNvPr>
          <p:cNvSpPr txBox="1"/>
          <p:nvPr/>
        </p:nvSpPr>
        <p:spPr>
          <a:xfrm>
            <a:off x="917360" y="669955"/>
            <a:ext cx="376084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コマンド入力</a:t>
            </a:r>
            <a:endParaRPr kumimoji="1" lang="en-US" altLang="ja-JP" sz="44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B89E248-C327-F675-A55A-7F364ACAE5F8}"/>
              </a:ext>
            </a:extLst>
          </p:cNvPr>
          <p:cNvSpPr txBox="1"/>
          <p:nvPr/>
        </p:nvSpPr>
        <p:spPr>
          <a:xfrm>
            <a:off x="1704290" y="1705861"/>
            <a:ext cx="926384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毎フレーム入力された方向を配列に保持し、ボタンを</a:t>
            </a:r>
            <a:endParaRPr kumimoji="1" lang="en-US" altLang="ja-JP" sz="28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  <a:p>
            <a:r>
              <a:rPr kumimoji="1" lang="ja-JP" altLang="en-US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押した際に成立しているかを見ます。</a:t>
            </a:r>
            <a:endParaRPr kumimoji="1" lang="en-US" altLang="ja-JP" sz="28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6B890B80-9DBE-BB27-4390-4DA4039101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6431" y="2926433"/>
            <a:ext cx="4137891" cy="30869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2" name="矢印: 右 11">
            <a:extLst>
              <a:ext uri="{FF2B5EF4-FFF2-40B4-BE49-F238E27FC236}">
                <a16:creationId xmlns:a16="http://schemas.microsoft.com/office/drawing/2014/main" id="{D0C8D6C9-A703-3DC7-409E-3AA0C9FE475A}"/>
              </a:ext>
            </a:extLst>
          </p:cNvPr>
          <p:cNvSpPr/>
          <p:nvPr/>
        </p:nvSpPr>
        <p:spPr>
          <a:xfrm>
            <a:off x="6913269" y="3058328"/>
            <a:ext cx="498764" cy="3625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3" name="矢印: 右 12">
            <a:extLst>
              <a:ext uri="{FF2B5EF4-FFF2-40B4-BE49-F238E27FC236}">
                <a16:creationId xmlns:a16="http://schemas.microsoft.com/office/drawing/2014/main" id="{6F9E75C8-50EF-18BA-0FB7-5F302716825B}"/>
              </a:ext>
            </a:extLst>
          </p:cNvPr>
          <p:cNvSpPr/>
          <p:nvPr/>
        </p:nvSpPr>
        <p:spPr>
          <a:xfrm rot="5400000">
            <a:off x="5760809" y="3058328"/>
            <a:ext cx="498764" cy="3625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369FBA39-5F9E-2B8F-340C-34B76BE13372}"/>
              </a:ext>
            </a:extLst>
          </p:cNvPr>
          <p:cNvSpPr/>
          <p:nvPr/>
        </p:nvSpPr>
        <p:spPr>
          <a:xfrm rot="2700000">
            <a:off x="6320479" y="3058327"/>
            <a:ext cx="498764" cy="36252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58D7A35-BFA8-FCD3-F82E-828E4F2FD194}"/>
              </a:ext>
            </a:extLst>
          </p:cNvPr>
          <p:cNvSpPr txBox="1"/>
          <p:nvPr/>
        </p:nvSpPr>
        <p:spPr>
          <a:xfrm>
            <a:off x="8125492" y="3043012"/>
            <a:ext cx="17235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入力を保持</a:t>
            </a:r>
          </a:p>
        </p:txBody>
      </p:sp>
      <p:pic>
        <p:nvPicPr>
          <p:cNvPr id="17" name="図 16" descr="時計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854C1D4-BAFB-AE3E-B151-AC018A6296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864" b="50000"/>
          <a:stretch>
            <a:fillRect/>
          </a:stretch>
        </p:blipFill>
        <p:spPr>
          <a:xfrm>
            <a:off x="5444688" y="3819213"/>
            <a:ext cx="1967345" cy="2032000"/>
          </a:xfrm>
          <a:prstGeom prst="rect">
            <a:avLst/>
          </a:prstGeom>
        </p:spPr>
      </p:pic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AC06B880-70F6-2C7C-59AC-DFA77C1151A5}"/>
              </a:ext>
            </a:extLst>
          </p:cNvPr>
          <p:cNvSpPr txBox="1"/>
          <p:nvPr/>
        </p:nvSpPr>
        <p:spPr>
          <a:xfrm>
            <a:off x="7280176" y="3959429"/>
            <a:ext cx="37753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000" dirty="0"/>
              <a:t>ボタンを押して成立してるか？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E1436084-6490-C592-3E13-6340F45E3B7C}"/>
              </a:ext>
            </a:extLst>
          </p:cNvPr>
          <p:cNvSpPr txBox="1"/>
          <p:nvPr/>
        </p:nvSpPr>
        <p:spPr>
          <a:xfrm>
            <a:off x="8248073" y="508618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成立！！</a:t>
            </a:r>
          </a:p>
        </p:txBody>
      </p:sp>
      <p:sp>
        <p:nvSpPr>
          <p:cNvPr id="21" name="矢印: 下 20">
            <a:extLst>
              <a:ext uri="{FF2B5EF4-FFF2-40B4-BE49-F238E27FC236}">
                <a16:creationId xmlns:a16="http://schemas.microsoft.com/office/drawing/2014/main" id="{234F7C34-65BF-3122-1F1F-BC2C533F7C00}"/>
              </a:ext>
            </a:extLst>
          </p:cNvPr>
          <p:cNvSpPr/>
          <p:nvPr/>
        </p:nvSpPr>
        <p:spPr>
          <a:xfrm>
            <a:off x="8697194" y="4609904"/>
            <a:ext cx="609600" cy="36933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2" name="矢印: 下 21">
            <a:extLst>
              <a:ext uri="{FF2B5EF4-FFF2-40B4-BE49-F238E27FC236}">
                <a16:creationId xmlns:a16="http://schemas.microsoft.com/office/drawing/2014/main" id="{62C920F7-BD6A-EC0B-B742-FA393B67975D}"/>
              </a:ext>
            </a:extLst>
          </p:cNvPr>
          <p:cNvSpPr/>
          <p:nvPr/>
        </p:nvSpPr>
        <p:spPr>
          <a:xfrm>
            <a:off x="8682466" y="3611625"/>
            <a:ext cx="609600" cy="369332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770640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9340910-82ED-78D2-BCE0-B1449F0B30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299656D7-7281-DC41-65CC-A7FF3F5AF4B2}"/>
              </a:ext>
            </a:extLst>
          </p:cNvPr>
          <p:cNvSpPr/>
          <p:nvPr/>
        </p:nvSpPr>
        <p:spPr>
          <a:xfrm>
            <a:off x="554181" y="406400"/>
            <a:ext cx="11083637" cy="59389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715784B-6029-9B90-BB68-D37EE61C525E}"/>
              </a:ext>
            </a:extLst>
          </p:cNvPr>
          <p:cNvSpPr txBox="1"/>
          <p:nvPr/>
        </p:nvSpPr>
        <p:spPr>
          <a:xfrm>
            <a:off x="917360" y="669955"/>
            <a:ext cx="250009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矩形判定</a:t>
            </a:r>
            <a:endParaRPr kumimoji="1" lang="en-US" altLang="ja-JP" sz="44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FD9A7EA-DF22-FE1C-62E9-011C401E6353}"/>
              </a:ext>
            </a:extLst>
          </p:cNvPr>
          <p:cNvSpPr txBox="1"/>
          <p:nvPr/>
        </p:nvSpPr>
        <p:spPr>
          <a:xfrm>
            <a:off x="1704290" y="1705861"/>
            <a:ext cx="926384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ストリートファイター</a:t>
            </a:r>
            <a:r>
              <a:rPr kumimoji="1" lang="en-US" altLang="ja-JP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</a:t>
            </a:r>
            <a:r>
              <a:rPr kumimoji="1" lang="ja-JP" altLang="en-US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の当たり判定を参考に当たり判定を作成しました。</a:t>
            </a:r>
            <a:endParaRPr kumimoji="1" lang="en-US" altLang="ja-JP" sz="28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2E9CAD7E-7666-E2CD-7E23-955518C30DF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3230" t="31198" r="26356" b="4272"/>
          <a:stretch>
            <a:fillRect/>
          </a:stretch>
        </p:blipFill>
        <p:spPr>
          <a:xfrm>
            <a:off x="2198322" y="2895370"/>
            <a:ext cx="4137890" cy="30814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C92479A3-9F8E-3393-625C-0AD9A8455CE9}"/>
              </a:ext>
            </a:extLst>
          </p:cNvPr>
          <p:cNvSpPr txBox="1"/>
          <p:nvPr/>
        </p:nvSpPr>
        <p:spPr>
          <a:xfrm>
            <a:off x="6659417" y="3078834"/>
            <a:ext cx="4230255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3200" b="1" dirty="0">
                <a:solidFill>
                  <a:srgbClr val="00E5F0"/>
                </a:solidFill>
              </a:rPr>
              <a:t>青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	: </a:t>
            </a:r>
            <a:r>
              <a:rPr kumimoji="1" lang="ja-JP" altLang="en-US" sz="3200" dirty="0"/>
              <a:t>やられ判定</a:t>
            </a:r>
            <a:endParaRPr kumimoji="1" lang="en-US" altLang="ja-JP" sz="3200" dirty="0"/>
          </a:p>
          <a:p>
            <a:r>
              <a:rPr kumimoji="1" lang="ja-JP" altLang="en-US" sz="3200" dirty="0">
                <a:solidFill>
                  <a:srgbClr val="FF3300"/>
                </a:solidFill>
              </a:rPr>
              <a:t>赤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	: </a:t>
            </a:r>
            <a:r>
              <a:rPr kumimoji="1" lang="ja-JP" altLang="en-US" sz="3200" dirty="0"/>
              <a:t>攻撃判定</a:t>
            </a:r>
            <a:endParaRPr kumimoji="1" lang="en-US" altLang="ja-JP" sz="3200" dirty="0"/>
          </a:p>
          <a:p>
            <a:r>
              <a:rPr kumimoji="1" lang="ja-JP" altLang="en-US" sz="3200" dirty="0"/>
              <a:t>白 </a:t>
            </a:r>
            <a:r>
              <a:rPr kumimoji="1" lang="en-US" altLang="ja-JP" sz="3200" dirty="0"/>
              <a:t>	: </a:t>
            </a:r>
            <a:r>
              <a:rPr kumimoji="1" lang="ja-JP" altLang="en-US" sz="3200" dirty="0"/>
              <a:t>投げやられ判定</a:t>
            </a:r>
            <a:endParaRPr kumimoji="1" lang="en-US" altLang="ja-JP" sz="3200" dirty="0"/>
          </a:p>
          <a:p>
            <a:r>
              <a:rPr kumimoji="1" lang="ja-JP" altLang="en-US" sz="3200" dirty="0">
                <a:solidFill>
                  <a:srgbClr val="FFFF00"/>
                </a:solidFill>
              </a:rPr>
              <a:t>黄色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: </a:t>
            </a:r>
            <a:r>
              <a:rPr kumimoji="1" lang="ja-JP" altLang="en-US" sz="3200" dirty="0"/>
              <a:t>投げ判定</a:t>
            </a:r>
            <a:endParaRPr kumimoji="1" lang="en-US" altLang="ja-JP" sz="3200" dirty="0"/>
          </a:p>
          <a:p>
            <a:r>
              <a:rPr kumimoji="1" lang="ja-JP" altLang="en-US" sz="3200" dirty="0">
                <a:solidFill>
                  <a:srgbClr val="92D050"/>
                </a:solidFill>
              </a:rPr>
              <a:t>緑</a:t>
            </a:r>
            <a:r>
              <a:rPr kumimoji="1" lang="ja-JP" altLang="en-US" sz="3200" dirty="0"/>
              <a:t> </a:t>
            </a:r>
            <a:r>
              <a:rPr kumimoji="1" lang="en-US" altLang="ja-JP" sz="3200" dirty="0"/>
              <a:t>	: </a:t>
            </a:r>
            <a:r>
              <a:rPr kumimoji="1" lang="ja-JP" altLang="en-US" sz="3200" dirty="0"/>
              <a:t>押し戻し判定</a:t>
            </a:r>
          </a:p>
        </p:txBody>
      </p:sp>
    </p:spTree>
    <p:extLst>
      <p:ext uri="{BB962C8B-B14F-4D97-AF65-F5344CB8AC3E}">
        <p14:creationId xmlns:p14="http://schemas.microsoft.com/office/powerpoint/2010/main" val="25780479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2">
                <a:tint val="94000"/>
                <a:satMod val="80000"/>
                <a:lumMod val="106000"/>
              </a:schemeClr>
            </a:gs>
            <a:gs pos="100000">
              <a:schemeClr val="bg2">
                <a:shade val="80000"/>
              </a:schemeClr>
            </a:gs>
          </a:gsLst>
          <a:path path="circle">
            <a:fillToRect l="43000" r="43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29748CCA-A08B-248A-83CE-0C0172F791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C2D0C4BC-2E31-9266-76AC-A4990502C2F0}"/>
              </a:ext>
            </a:extLst>
          </p:cNvPr>
          <p:cNvSpPr/>
          <p:nvPr/>
        </p:nvSpPr>
        <p:spPr>
          <a:xfrm>
            <a:off x="554181" y="406400"/>
            <a:ext cx="11083637" cy="5938982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t"/>
          <a:lstStyle/>
          <a:p>
            <a:pPr>
              <a:lnSpc>
                <a:spcPct val="150000"/>
              </a:lnSpc>
            </a:pPr>
            <a:r>
              <a:rPr kumimoji="1" lang="en-US" altLang="ja-JP" sz="2400" dirty="0">
                <a:solidFill>
                  <a:schemeClr val="tx1"/>
                </a:solidFill>
                <a:latin typeface="+mn-ea"/>
              </a:rPr>
              <a:t>	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0916A01-7DB1-BFAF-0EA7-172ACC400636}"/>
              </a:ext>
            </a:extLst>
          </p:cNvPr>
          <p:cNvSpPr txBox="1"/>
          <p:nvPr/>
        </p:nvSpPr>
        <p:spPr>
          <a:xfrm>
            <a:off x="917360" y="669955"/>
            <a:ext cx="73953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400" u="sng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攻撃の成立タイミング</a:t>
            </a:r>
            <a:endParaRPr kumimoji="1" lang="en-US" altLang="ja-JP" sz="4400" u="sng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51435E65-00BC-2136-E8D8-398BD5FB7A13}"/>
              </a:ext>
            </a:extLst>
          </p:cNvPr>
          <p:cNvSpPr txBox="1"/>
          <p:nvPr/>
        </p:nvSpPr>
        <p:spPr>
          <a:xfrm>
            <a:off x="1704290" y="1705861"/>
            <a:ext cx="9263845" cy="954107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kumimoji="1" lang="en-US" altLang="ja-JP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1P</a:t>
            </a:r>
            <a:r>
              <a:rPr kumimoji="1" lang="ja-JP" altLang="en-US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と</a:t>
            </a:r>
            <a:r>
              <a:rPr kumimoji="1" lang="en-US" altLang="ja-JP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2P</a:t>
            </a:r>
            <a:r>
              <a:rPr kumimoji="1" lang="ja-JP" altLang="en-US" sz="2800" dirty="0">
                <a:latin typeface="HGS創英角ｺﾞｼｯｸUB" panose="020B0900000000000000" pitchFamily="50" charset="-128"/>
                <a:ea typeface="HGS創英角ｺﾞｼｯｸUB" panose="020B0900000000000000" pitchFamily="50" charset="-128"/>
              </a:rPr>
              <a:t>の行動入力タイミングが終了した後に攻撃の当たり判定を行う。</a:t>
            </a:r>
            <a:endParaRPr kumimoji="1" lang="en-US" altLang="ja-JP" sz="2800" dirty="0">
              <a:latin typeface="HGS創英角ｺﾞｼｯｸUB" panose="020B0900000000000000" pitchFamily="50" charset="-128"/>
              <a:ea typeface="HGS創英角ｺﾞｼｯｸUB" panose="020B0900000000000000" pitchFamily="50" charset="-128"/>
            </a:endParaRPr>
          </a:p>
        </p:txBody>
      </p:sp>
      <p:pic>
        <p:nvPicPr>
          <p:cNvPr id="5" name="図 4">
            <a:extLst>
              <a:ext uri="{FF2B5EF4-FFF2-40B4-BE49-F238E27FC236}">
                <a16:creationId xmlns:a16="http://schemas.microsoft.com/office/drawing/2014/main" id="{28A90260-0A69-0D77-6F04-849175490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5527" y="3959429"/>
            <a:ext cx="2220299" cy="2082923"/>
          </a:xfrm>
          <a:prstGeom prst="rect">
            <a:avLst/>
          </a:prstGeom>
        </p:spPr>
      </p:pic>
      <p:pic>
        <p:nvPicPr>
          <p:cNvPr id="9" name="図 8">
            <a:extLst>
              <a:ext uri="{FF2B5EF4-FFF2-40B4-BE49-F238E27FC236}">
                <a16:creationId xmlns:a16="http://schemas.microsoft.com/office/drawing/2014/main" id="{8E64699E-0D8D-0076-8C4A-605C233F45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513" y="3832567"/>
            <a:ext cx="3196797" cy="2108364"/>
          </a:xfrm>
          <a:prstGeom prst="rect">
            <a:avLst/>
          </a:prstGeom>
        </p:spPr>
      </p:pic>
      <p:pic>
        <p:nvPicPr>
          <p:cNvPr id="12" name="図 11">
            <a:extLst>
              <a:ext uri="{FF2B5EF4-FFF2-40B4-BE49-F238E27FC236}">
                <a16:creationId xmlns:a16="http://schemas.microsoft.com/office/drawing/2014/main" id="{7D03428E-45E9-2FE5-C710-B6B9313440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39290" y="2914518"/>
            <a:ext cx="1980179" cy="1945235"/>
          </a:xfrm>
          <a:prstGeom prst="rect">
            <a:avLst/>
          </a:prstGeom>
        </p:spPr>
      </p:pic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8D46ECB8-394E-2C22-AEA8-94CD95E3E288}"/>
              </a:ext>
            </a:extLst>
          </p:cNvPr>
          <p:cNvCxnSpPr>
            <a:stCxn id="12" idx="1"/>
            <a:endCxn id="5" idx="3"/>
          </p:cNvCxnSpPr>
          <p:nvPr/>
        </p:nvCxnSpPr>
        <p:spPr>
          <a:xfrm flipH="1">
            <a:off x="3475826" y="3887136"/>
            <a:ext cx="1163464" cy="1113755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矢印コネクタ 14">
            <a:extLst>
              <a:ext uri="{FF2B5EF4-FFF2-40B4-BE49-F238E27FC236}">
                <a16:creationId xmlns:a16="http://schemas.microsoft.com/office/drawing/2014/main" id="{60EA8829-FA9B-6CFE-456C-CA1653591FFE}"/>
              </a:ext>
            </a:extLst>
          </p:cNvPr>
          <p:cNvCxnSpPr>
            <a:cxnSpLocks/>
            <a:stCxn id="12" idx="3"/>
            <a:endCxn id="9" idx="1"/>
          </p:cNvCxnSpPr>
          <p:nvPr/>
        </p:nvCxnSpPr>
        <p:spPr>
          <a:xfrm>
            <a:off x="6619469" y="3887136"/>
            <a:ext cx="1231044" cy="999613"/>
          </a:xfrm>
          <a:prstGeom prst="straightConnector1">
            <a:avLst/>
          </a:prstGeom>
          <a:ln w="762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7721F8AC-A9A6-D80A-7F67-EFB0B8693964}"/>
              </a:ext>
            </a:extLst>
          </p:cNvPr>
          <p:cNvSpPr txBox="1"/>
          <p:nvPr/>
        </p:nvSpPr>
        <p:spPr>
          <a:xfrm>
            <a:off x="727642" y="2937775"/>
            <a:ext cx="37044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先に</a:t>
            </a:r>
            <a:r>
              <a:rPr kumimoji="1" lang="en-US" altLang="ja-JP" dirty="0"/>
              <a:t>1P</a:t>
            </a:r>
            <a:r>
              <a:rPr kumimoji="1" lang="ja-JP" altLang="en-US" dirty="0"/>
              <a:t>の攻撃判定をして結果を即返すと</a:t>
            </a:r>
            <a:r>
              <a:rPr kumimoji="1" lang="en-US" altLang="ja-JP" dirty="0"/>
              <a:t>2P</a:t>
            </a:r>
            <a:r>
              <a:rPr kumimoji="1" lang="ja-JP" altLang="en-US" dirty="0"/>
              <a:t>の攻撃はつぶされてしまうため</a:t>
            </a:r>
            <a:r>
              <a:rPr kumimoji="1" lang="en-US" altLang="ja-JP" dirty="0">
                <a:solidFill>
                  <a:srgbClr val="FFFF00"/>
                </a:solidFill>
              </a:rPr>
              <a:t>1P</a:t>
            </a:r>
            <a:r>
              <a:rPr kumimoji="1" lang="ja-JP" altLang="en-US" dirty="0">
                <a:solidFill>
                  <a:srgbClr val="FFFF00"/>
                </a:solidFill>
              </a:rPr>
              <a:t>有利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5584AB8A-6367-67A4-0A51-86A0F9F941F8}"/>
              </a:ext>
            </a:extLst>
          </p:cNvPr>
          <p:cNvSpPr txBox="1"/>
          <p:nvPr/>
        </p:nvSpPr>
        <p:spPr>
          <a:xfrm>
            <a:off x="6826634" y="3025433"/>
            <a:ext cx="46378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ja-JP" dirty="0"/>
              <a:t>1P</a:t>
            </a:r>
            <a:r>
              <a:rPr kumimoji="1" lang="ja-JP" altLang="en-US" dirty="0"/>
              <a:t>と</a:t>
            </a:r>
            <a:r>
              <a:rPr kumimoji="1" lang="en-US" altLang="ja-JP" dirty="0"/>
              <a:t>2P</a:t>
            </a:r>
            <a:r>
              <a:rPr kumimoji="1" lang="ja-JP" altLang="en-US" dirty="0"/>
              <a:t>の攻撃判定をして結果を返すことで</a:t>
            </a:r>
            <a:endParaRPr kumimoji="1" lang="en-US" altLang="ja-JP" dirty="0"/>
          </a:p>
          <a:p>
            <a:r>
              <a:rPr kumimoji="1" lang="en-US" altLang="ja-JP" dirty="0">
                <a:solidFill>
                  <a:srgbClr val="FFFF00"/>
                </a:solidFill>
              </a:rPr>
              <a:t>1P</a:t>
            </a:r>
            <a:r>
              <a:rPr kumimoji="1" lang="ja-JP" altLang="en-US" dirty="0">
                <a:solidFill>
                  <a:srgbClr val="FFFF00"/>
                </a:solidFill>
              </a:rPr>
              <a:t>と</a:t>
            </a:r>
            <a:r>
              <a:rPr kumimoji="1" lang="en-US" altLang="ja-JP" dirty="0">
                <a:solidFill>
                  <a:srgbClr val="FFFF00"/>
                </a:solidFill>
              </a:rPr>
              <a:t>2P</a:t>
            </a:r>
            <a:r>
              <a:rPr kumimoji="1" lang="ja-JP" altLang="en-US" dirty="0">
                <a:solidFill>
                  <a:srgbClr val="FFFF00"/>
                </a:solidFill>
              </a:rPr>
              <a:t>での有利不利</a:t>
            </a:r>
            <a:r>
              <a:rPr kumimoji="1" lang="ja-JP" altLang="en-US" dirty="0"/>
              <a:t>をなくす</a:t>
            </a:r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093DC219-A2C2-987E-4A49-4EA6EF3756DD}"/>
              </a:ext>
            </a:extLst>
          </p:cNvPr>
          <p:cNvSpPr txBox="1"/>
          <p:nvPr/>
        </p:nvSpPr>
        <p:spPr>
          <a:xfrm>
            <a:off x="4341488" y="5020024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同時に攻撃！！！</a:t>
            </a:r>
          </a:p>
        </p:txBody>
      </p:sp>
    </p:spTree>
    <p:extLst>
      <p:ext uri="{BB962C8B-B14F-4D97-AF65-F5344CB8AC3E}">
        <p14:creationId xmlns:p14="http://schemas.microsoft.com/office/powerpoint/2010/main" val="183070017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メッシュ">
  <a:themeElements>
    <a:clrScheme name="青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メッシュ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メッシュ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游ゴシック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メッシュ</Template>
  <TotalTime>190</TotalTime>
  <Words>273</Words>
  <Application>Microsoft Office PowerPoint</Application>
  <PresentationFormat>ワイド画面</PresentationFormat>
  <Paragraphs>35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5</vt:i4>
      </vt:variant>
    </vt:vector>
  </HeadingPairs>
  <TitlesOfParts>
    <vt:vector size="10" baseType="lpstr">
      <vt:lpstr>HGS創英角ｺﾞｼｯｸUB</vt:lpstr>
      <vt:lpstr>游ゴシック</vt:lpstr>
      <vt:lpstr>Arial</vt:lpstr>
      <vt:lpstr>Century Gothic</vt:lpstr>
      <vt:lpstr>メッシュ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恋 井上</dc:creator>
  <cp:lastModifiedBy>井上　恋</cp:lastModifiedBy>
  <cp:revision>4</cp:revision>
  <cp:lastPrinted>2025-10-21T05:03:50Z</cp:lastPrinted>
  <dcterms:created xsi:type="dcterms:W3CDTF">2025-09-28T05:59:01Z</dcterms:created>
  <dcterms:modified xsi:type="dcterms:W3CDTF">2025-10-21T05:03:53Z</dcterms:modified>
</cp:coreProperties>
</file>